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0" r:id="rId1"/>
  </p:sldMasterIdLst>
  <p:notesMasterIdLst>
    <p:notesMasterId r:id="rId27"/>
  </p:notesMasterIdLst>
  <p:sldIdLst>
    <p:sldId id="256" r:id="rId2"/>
    <p:sldId id="281" r:id="rId3"/>
    <p:sldId id="257" r:id="rId4"/>
    <p:sldId id="271" r:id="rId5"/>
    <p:sldId id="273" r:id="rId6"/>
    <p:sldId id="261" r:id="rId7"/>
    <p:sldId id="262" r:id="rId8"/>
    <p:sldId id="276" r:id="rId9"/>
    <p:sldId id="280" r:id="rId10"/>
    <p:sldId id="279" r:id="rId11"/>
    <p:sldId id="277" r:id="rId12"/>
    <p:sldId id="278" r:id="rId13"/>
    <p:sldId id="272" r:id="rId14"/>
    <p:sldId id="274" r:id="rId15"/>
    <p:sldId id="282" r:id="rId16"/>
    <p:sldId id="275" r:id="rId17"/>
    <p:sldId id="258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3"/>
    <p:restoredTop sz="94651"/>
  </p:normalViewPr>
  <p:slideViewPr>
    <p:cSldViewPr snapToGrid="0" snapToObjects="1">
      <p:cViewPr>
        <p:scale>
          <a:sx n="107" d="100"/>
          <a:sy n="107" d="100"/>
        </p:scale>
        <p:origin x="376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57802-711E-7E46-B80C-EBC12C45F032}" type="datetimeFigureOut">
              <a:rPr lang="fr-FR" smtClean="0"/>
              <a:t>19/04/2018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B78696-975A-D24B-997C-F7E0128694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551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10 minutes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78696-975A-D24B-997C-F7E0128694E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271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10 minutes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78696-975A-D24B-997C-F7E0128694E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7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10 minutes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78696-975A-D24B-997C-F7E0128694E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220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D76D-FB2A-0B46-A2A1-888E48C192D1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19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2C19E-9FF0-3F43-B988-D0422814DA79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526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2C19E-9FF0-3F43-B988-D0422814DA79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50062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2C19E-9FF0-3F43-B988-D0422814DA79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7651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F57ED-3D15-E54C-BE48-EFDC91B754BD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23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7FD0-FF74-144D-B447-ED8085F5F2F4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289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630B-ABB7-8A40-B5C3-A3034F4E1849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86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6FCA-5D00-9B4B-87D4-61D6DF9BEB28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51F-8AA9-804C-AC3B-871B456B9A5A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508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98259-8E19-CE43-9D3B-289DFEE4D9F8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26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ABA2C-2E0D-934F-B42F-A611886CE0E0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4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6BCC3-8ABD-5740-8565-97505886A20A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15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CFC60-D031-4247-A341-6ABFFEE6D3D8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8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5C31DC1-2565-8849-9FDF-806F5D81533A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03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7B2C19E-9FF0-3F43-B988-D0422814DA79}" type="datetime1">
              <a:rPr lang="fr-CH" smtClean="0"/>
              <a:t>19.04.18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587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  <p:sldLayoutId id="214748392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7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5.tiff"/><Relationship Id="rId5" Type="http://schemas.openxmlformats.org/officeDocument/2006/relationships/image" Target="../media/image10.png"/><Relationship Id="rId10" Type="http://schemas.openxmlformats.org/officeDocument/2006/relationships/image" Target="../media/image14.tiff"/><Relationship Id="rId4" Type="http://schemas.openxmlformats.org/officeDocument/2006/relationships/image" Target="../media/image9.jpg"/><Relationship Id="rId9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11.tiff"/><Relationship Id="rId7" Type="http://schemas.openxmlformats.org/officeDocument/2006/relationships/image" Target="../media/image13.tif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jp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2240C2-E70E-E345-A92A-513AF4B66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br>
              <a:rPr lang="fr-FR" dirty="0">
                <a:latin typeface="Helvetica" pitchFamily="2" charset="0"/>
              </a:rPr>
            </a:br>
            <a:r>
              <a:rPr lang="fr-FR" sz="4000" dirty="0">
                <a:solidFill>
                  <a:schemeClr val="tx1"/>
                </a:solidFill>
                <a:latin typeface="Helvetica" pitchFamily="2" charset="0"/>
              </a:rPr>
              <a:t>Projet Logiciel</a:t>
            </a:r>
            <a:br>
              <a:rPr lang="fr-FR" dirty="0">
                <a:solidFill>
                  <a:schemeClr val="tx1"/>
                </a:solidFill>
                <a:latin typeface="Helvetica" pitchFamily="2" charset="0"/>
              </a:rPr>
            </a:br>
            <a:r>
              <a:rPr lang="fr-FR" sz="6600" dirty="0" err="1">
                <a:solidFill>
                  <a:schemeClr val="tx1"/>
                </a:solidFill>
                <a:latin typeface="Helvetica" pitchFamily="2" charset="0"/>
              </a:rPr>
              <a:t>YourQuiz</a:t>
            </a:r>
            <a:endParaRPr lang="fr-FR" sz="66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B919CBC-7034-B946-90F0-9F50228DC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263426"/>
            <a:ext cx="12192000" cy="434974"/>
          </a:xfrm>
        </p:spPr>
        <p:txBody>
          <a:bodyPr>
            <a:noAutofit/>
          </a:bodyPr>
          <a:lstStyle/>
          <a:p>
            <a:pPr algn="ctr"/>
            <a:r>
              <a:rPr lang="fr-CH" sz="2400" dirty="0">
                <a:latin typeface="Helvetica" pitchFamily="2" charset="0"/>
              </a:rPr>
              <a:t>ABDENNADHER &amp; BOUCHET &amp; CONSTANT &amp; DENBY &amp; NUFER &amp; LIATTI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47C46D-5A53-F14B-B079-7B73AABB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1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E1980036-415B-CA44-8A15-44E717367DE8}"/>
              </a:ext>
            </a:extLst>
          </p:cNvPr>
          <p:cNvSpPr txBox="1">
            <a:spLocks/>
          </p:cNvSpPr>
          <p:nvPr/>
        </p:nvSpPr>
        <p:spPr>
          <a:xfrm>
            <a:off x="810001" y="5971513"/>
            <a:ext cx="10572000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200" dirty="0">
                <a:latin typeface="Helvetica" pitchFamily="2" charset="0"/>
              </a:rPr>
              <a:t>Jeudi 19 avril 2018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7408EF-A9B9-B848-B4D0-B8C9D5638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12"/>
            <a:ext cx="3540868" cy="89588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3FDA1A4-F69B-5C4C-A354-3553CB65B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882" y="667041"/>
            <a:ext cx="1726120" cy="172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81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F88C56-A4F0-4042-8E1D-E7BC5AC5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Android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AC2154-EDDB-A942-9E64-73D980F55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3D75E3-F256-4F4C-873E-94EDD2FE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10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488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582B4F-62F4-F44F-8630-3B451294B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Serveur développement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B19641-9703-544F-A482-D6BE9F56D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8D9FF6-192A-8E48-9DFB-BFB5DA9F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11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28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56D75-7C1A-1F46-A0B1-2C476586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Cloud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743D4C-C6EF-EE4D-BCC2-BF3CBBF4E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sz="3200" dirty="0">
                <a:latin typeface="Helvetica" pitchFamily="2" charset="0"/>
              </a:rPr>
              <a:t> Déploiement automatique</a:t>
            </a:r>
          </a:p>
          <a:p>
            <a:r>
              <a:rPr lang="fr-FR" sz="3200" dirty="0">
                <a:latin typeface="Helvetica" pitchFamily="2" charset="0"/>
              </a:rPr>
              <a:t> Portabilité</a:t>
            </a:r>
          </a:p>
          <a:p>
            <a:r>
              <a:rPr lang="fr-FR" sz="3200" dirty="0">
                <a:latin typeface="Helvetica" pitchFamily="2" charset="0"/>
              </a:rPr>
              <a:t> 4 instances</a:t>
            </a:r>
          </a:p>
          <a:p>
            <a:pPr lvl="1"/>
            <a:r>
              <a:rPr lang="fr-FR" sz="3000" dirty="0">
                <a:latin typeface="Helvetica" pitchFamily="2" charset="0"/>
              </a:rPr>
              <a:t> </a:t>
            </a:r>
            <a:r>
              <a:rPr lang="fr-FR" sz="2600" dirty="0">
                <a:latin typeface="Helvetica" pitchFamily="2" charset="0"/>
              </a:rPr>
              <a:t>BDD</a:t>
            </a:r>
          </a:p>
          <a:p>
            <a:pPr lvl="1"/>
            <a:r>
              <a:rPr lang="fr-FR" sz="2600" dirty="0">
                <a:latin typeface="Helvetica" pitchFamily="2" charset="0"/>
              </a:rPr>
              <a:t> NGINX</a:t>
            </a:r>
          </a:p>
          <a:p>
            <a:pPr lvl="1"/>
            <a:r>
              <a:rPr lang="fr-FR" sz="2600" dirty="0">
                <a:latin typeface="Helvetica" pitchFamily="2" charset="0"/>
              </a:rPr>
              <a:t> </a:t>
            </a:r>
            <a:r>
              <a:rPr lang="fr-FR" sz="2600" dirty="0" err="1">
                <a:latin typeface="Helvetica" pitchFamily="2" charset="0"/>
              </a:rPr>
              <a:t>NodeJS</a:t>
            </a:r>
            <a:endParaRPr lang="fr-FR" sz="2600" dirty="0">
              <a:latin typeface="Helvetica" pitchFamily="2" charset="0"/>
            </a:endParaRPr>
          </a:p>
          <a:p>
            <a:pPr lvl="1"/>
            <a:r>
              <a:rPr lang="fr-FR" sz="2600" dirty="0">
                <a:latin typeface="Helvetica" pitchFamily="2" charset="0"/>
              </a:rPr>
              <a:t> NGINX Reverse Proxy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48BB9-B7B8-8C44-A305-9055C59B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12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653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FDC06A-FDAE-A84E-B5E2-F34D2CB4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Tests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4639ED-71C8-7A47-9A77-36AA13D03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642" y="2036834"/>
            <a:ext cx="2702701" cy="1954954"/>
          </a:xfrm>
        </p:spPr>
        <p:txBody>
          <a:bodyPr/>
          <a:lstStyle/>
          <a:p>
            <a:r>
              <a:rPr lang="fr-FR" sz="3200" dirty="0">
                <a:latin typeface="Helvetica" pitchFamily="2" charset="0"/>
              </a:rPr>
              <a:t> API REST</a:t>
            </a:r>
          </a:p>
          <a:p>
            <a:pPr lvl="1"/>
            <a:endParaRPr lang="fr-FR" sz="2400" dirty="0">
              <a:latin typeface="Helvetica" pitchFamily="2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08C1C4-74C6-CF42-952D-AD2BBECA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13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D13FA910-6483-5344-845F-6F2A52BEEC15}"/>
              </a:ext>
            </a:extLst>
          </p:cNvPr>
          <p:cNvSpPr txBox="1">
            <a:spLocks/>
          </p:cNvSpPr>
          <p:nvPr/>
        </p:nvSpPr>
        <p:spPr>
          <a:xfrm>
            <a:off x="6875307" y="1748206"/>
            <a:ext cx="2233637" cy="19990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latin typeface="Helvetica" pitchFamily="2" charset="0"/>
              </a:rPr>
              <a:t> Charge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86B894-401A-2048-A839-F469D9676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7828"/>
            <a:ext cx="5764852" cy="32301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F3C457-C702-224F-8272-51AB3A5DB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002" y="4077872"/>
            <a:ext cx="3178132" cy="216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26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70FAC-19EF-9647-91C1-13B0F7AF0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Tests – API REST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A71899-18CF-744D-91C6-3903A7674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14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F726990-116B-B849-950D-439CAC60F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2802"/>
            <a:ext cx="12192000" cy="364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49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6E97A3-9F1B-7A4C-859F-556CC0FFF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Tests – Charge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E6C1FB-D3BB-B94A-88C3-BE2B4BED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15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9EE58E4-5F7B-F040-AF92-186F90892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178" y="2530926"/>
            <a:ext cx="4413369" cy="432707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641422C-699F-C841-A4E8-EBE5635D4B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9" t="27547" b="23240"/>
          <a:stretch/>
        </p:blipFill>
        <p:spPr>
          <a:xfrm>
            <a:off x="3984832" y="2030683"/>
            <a:ext cx="8207168" cy="237506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C0001F1B-A684-0248-8D12-686B85720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232" y="2149436"/>
            <a:ext cx="4334494" cy="1954954"/>
          </a:xfrm>
        </p:spPr>
        <p:txBody>
          <a:bodyPr/>
          <a:lstStyle/>
          <a:p>
            <a:r>
              <a:rPr lang="fr-FR" sz="3200" dirty="0">
                <a:latin typeface="Helvetica" pitchFamily="2" charset="0"/>
              </a:rPr>
              <a:t> CONNEXION HTTP</a:t>
            </a:r>
          </a:p>
          <a:p>
            <a:pPr lvl="1"/>
            <a:endParaRPr lang="fr-FR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460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6E97A3-9F1B-7A4C-859F-556CC0FFF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Tests – Charge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E6C1FB-D3BB-B94A-88C3-BE2B4BED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16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9F6948-CFA9-9044-A620-24D271786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8" r="3088"/>
          <a:stretch/>
        </p:blipFill>
        <p:spPr>
          <a:xfrm>
            <a:off x="4502327" y="2115627"/>
            <a:ext cx="6707081" cy="4647372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0A84654B-6C0C-244B-AE2D-8DB295FD4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46" y="2115627"/>
            <a:ext cx="3239485" cy="1954954"/>
          </a:xfrm>
        </p:spPr>
        <p:txBody>
          <a:bodyPr/>
          <a:lstStyle/>
          <a:p>
            <a:r>
              <a:rPr lang="fr-FR" sz="3200" dirty="0">
                <a:latin typeface="Helvetica" pitchFamily="2" charset="0"/>
              </a:rPr>
              <a:t> SOCKET.IO</a:t>
            </a:r>
          </a:p>
          <a:p>
            <a:pPr lvl="1"/>
            <a:endParaRPr lang="fr-FR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261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C5986D-674C-8947-A822-C620E2B8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 dirty="0">
                <a:solidFill>
                  <a:schemeClr val="tx1"/>
                </a:solidFill>
                <a:latin typeface="Helvetica" pitchFamily="2" charset="0"/>
              </a:rPr>
              <a:t>Méthodologie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847654A-B6D2-B740-B15C-BA1DF42AB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C0514E-CD4B-5441-992B-ED877273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17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424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AAFE559-640E-FA42-B49D-1FC1C98C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>
                <a:solidFill>
                  <a:schemeClr val="tx1"/>
                </a:solidFill>
                <a:latin typeface="Helvetica" pitchFamily="2" charset="0"/>
              </a:rPr>
              <a:t>Catalogues des besoins</a:t>
            </a:r>
            <a:endParaRPr lang="fr-FR" sz="48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4FA7B2B-8F73-6A4A-A06B-69505A243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894360"/>
            <a:ext cx="5223869" cy="3636511"/>
          </a:xfrm>
        </p:spPr>
        <p:txBody>
          <a:bodyPr>
            <a:noAutofit/>
          </a:bodyPr>
          <a:lstStyle/>
          <a:p>
            <a:r>
              <a:rPr lang="fr-FR" sz="3200" dirty="0">
                <a:latin typeface="Helvetica" pitchFamily="2" charset="0"/>
              </a:rPr>
              <a:t> Création des quiz</a:t>
            </a:r>
          </a:p>
          <a:p>
            <a:r>
              <a:rPr lang="fr-FR" sz="3200" dirty="0">
                <a:latin typeface="Helvetica" pitchFamily="2" charset="0"/>
              </a:rPr>
              <a:t> Participation aux quiz</a:t>
            </a:r>
          </a:p>
          <a:p>
            <a:r>
              <a:rPr lang="fr-FR" sz="3200" dirty="0">
                <a:latin typeface="Helvetica" pitchFamily="2" charset="0"/>
              </a:rPr>
              <a:t> Gestion des quiz</a:t>
            </a:r>
          </a:p>
          <a:p>
            <a:r>
              <a:rPr lang="fr-FR" sz="3200" dirty="0">
                <a:latin typeface="Helvetica" pitchFamily="2" charset="0"/>
              </a:rPr>
              <a:t> Classement</a:t>
            </a:r>
          </a:p>
          <a:p>
            <a:r>
              <a:rPr lang="fr-FR" sz="3200" dirty="0">
                <a:latin typeface="Helvetica" pitchFamily="2" charset="0"/>
              </a:rPr>
              <a:t> Compte membre</a:t>
            </a:r>
          </a:p>
          <a:p>
            <a:endParaRPr lang="fr-FR" sz="3200" dirty="0">
              <a:latin typeface="Helvetica" pitchFamily="2" charset="0"/>
            </a:endParaRPr>
          </a:p>
          <a:p>
            <a:endParaRPr lang="fr-FR" sz="3200" dirty="0">
              <a:latin typeface="Helvetica" pitchFamily="2" charset="0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6164805-222A-474A-8C54-AD2CED31C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18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15D7C4F6-668E-4715-BBA8-D8FF1E12AD5F}"/>
              </a:ext>
            </a:extLst>
          </p:cNvPr>
          <p:cNvSpPr txBox="1">
            <a:spLocks/>
          </p:cNvSpPr>
          <p:nvPr/>
        </p:nvSpPr>
        <p:spPr>
          <a:xfrm>
            <a:off x="6516617" y="2202566"/>
            <a:ext cx="5223869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806654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AAFE559-640E-FA42-B49D-1FC1C98C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Itérations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4FA7B2B-8F73-6A4A-A06B-69505A243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47" y="2461510"/>
            <a:ext cx="6365859" cy="4396489"/>
          </a:xfrm>
        </p:spPr>
        <p:txBody>
          <a:bodyPr>
            <a:normAutofit fontScale="92500" lnSpcReduction="20000"/>
          </a:bodyPr>
          <a:lstStyle/>
          <a:p>
            <a:r>
              <a:rPr lang="fr-FR" sz="2200" dirty="0">
                <a:latin typeface="Helvetica" pitchFamily="2" charset="0"/>
              </a:rPr>
              <a:t>Sprint 1 </a:t>
            </a:r>
          </a:p>
          <a:p>
            <a:pPr lvl="1"/>
            <a:r>
              <a:rPr lang="fr-FR" sz="1900" dirty="0">
                <a:latin typeface="Helvetica" pitchFamily="2" charset="0"/>
              </a:rPr>
              <a:t>Mise en place environnement développement</a:t>
            </a:r>
          </a:p>
          <a:p>
            <a:pPr lvl="1"/>
            <a:r>
              <a:rPr lang="fr-FR" sz="1900" dirty="0">
                <a:latin typeface="Helvetica" pitchFamily="2" charset="0"/>
              </a:rPr>
              <a:t>Thème HTML/CSS</a:t>
            </a:r>
          </a:p>
          <a:p>
            <a:r>
              <a:rPr lang="fr-FR" sz="2200" dirty="0">
                <a:latin typeface="Helvetica" pitchFamily="2" charset="0"/>
              </a:rPr>
              <a:t>Sprint 2</a:t>
            </a:r>
          </a:p>
          <a:p>
            <a:pPr lvl="1"/>
            <a:r>
              <a:rPr lang="fr-FR" sz="1900" dirty="0">
                <a:latin typeface="Helvetica" pitchFamily="2" charset="0"/>
              </a:rPr>
              <a:t>Base de données</a:t>
            </a:r>
          </a:p>
          <a:p>
            <a:pPr lvl="1"/>
            <a:r>
              <a:rPr lang="fr-FR" sz="1900" dirty="0">
                <a:latin typeface="Helvetica" pitchFamily="2" charset="0"/>
              </a:rPr>
              <a:t>Serveur </a:t>
            </a:r>
            <a:r>
              <a:rPr lang="fr-FR" sz="1900" dirty="0" err="1">
                <a:latin typeface="Helvetica" pitchFamily="2" charset="0"/>
              </a:rPr>
              <a:t>NodeJS</a:t>
            </a:r>
            <a:r>
              <a:rPr lang="fr-FR" sz="1900" dirty="0">
                <a:latin typeface="Helvetica" pitchFamily="2" charset="0"/>
              </a:rPr>
              <a:t> fonctionnel (première version)</a:t>
            </a:r>
          </a:p>
          <a:p>
            <a:pPr lvl="1"/>
            <a:r>
              <a:rPr lang="fr-FR" sz="1900" dirty="0">
                <a:latin typeface="Helvetica" pitchFamily="2" charset="0"/>
              </a:rPr>
              <a:t>Interface Android</a:t>
            </a:r>
          </a:p>
          <a:p>
            <a:r>
              <a:rPr lang="fr-FR" sz="2200" dirty="0">
                <a:latin typeface="Helvetica" pitchFamily="2" charset="0"/>
              </a:rPr>
              <a:t>Sprint 3</a:t>
            </a:r>
          </a:p>
          <a:p>
            <a:pPr lvl="1"/>
            <a:r>
              <a:rPr lang="fr-FR" sz="1900" dirty="0">
                <a:latin typeface="Helvetica" pitchFamily="2" charset="0"/>
              </a:rPr>
              <a:t>Créer un quiz</a:t>
            </a:r>
          </a:p>
          <a:p>
            <a:r>
              <a:rPr lang="fr-FR" sz="2400" dirty="0">
                <a:latin typeface="Helvetica" pitchFamily="2" charset="0"/>
              </a:rPr>
              <a:t>Sprint 4</a:t>
            </a:r>
          </a:p>
          <a:p>
            <a:pPr lvl="1"/>
            <a:r>
              <a:rPr lang="fr-FR" sz="1900" dirty="0">
                <a:latin typeface="Helvetica" pitchFamily="2" charset="0"/>
              </a:rPr>
              <a:t>Interface Android</a:t>
            </a:r>
          </a:p>
          <a:p>
            <a:pPr lvl="1"/>
            <a:r>
              <a:rPr lang="fr-FR" sz="1900" dirty="0">
                <a:latin typeface="Helvetica" pitchFamily="2" charset="0"/>
              </a:rPr>
              <a:t>Serveur SOCKET.IO participation</a:t>
            </a:r>
          </a:p>
          <a:p>
            <a:endParaRPr lang="fr-FR" dirty="0">
              <a:latin typeface="Helvetica" pitchFamily="2" charset="0"/>
            </a:endParaRPr>
          </a:p>
          <a:p>
            <a:pPr lvl="1"/>
            <a:endParaRPr lang="fr-FR" dirty="0">
              <a:latin typeface="Helvetica" pitchFamily="2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F5085DE-E66B-3B48-A977-0B852BA93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19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5D68091A-6F49-43AF-8F2D-A28974AB284C}"/>
              </a:ext>
            </a:extLst>
          </p:cNvPr>
          <p:cNvSpPr txBox="1">
            <a:spLocks/>
          </p:cNvSpPr>
          <p:nvPr/>
        </p:nvSpPr>
        <p:spPr>
          <a:xfrm>
            <a:off x="6960805" y="1525475"/>
            <a:ext cx="4969346" cy="46357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latin typeface="Helvetica" pitchFamily="2" charset="0"/>
              </a:rPr>
              <a:t>Sprint 5</a:t>
            </a:r>
          </a:p>
          <a:p>
            <a:pPr lvl="1"/>
            <a:r>
              <a:rPr lang="fr-FR" sz="1800" dirty="0">
                <a:latin typeface="Helvetica" pitchFamily="2" charset="0"/>
              </a:rPr>
              <a:t>Participation quiz </a:t>
            </a:r>
          </a:p>
          <a:p>
            <a:r>
              <a:rPr lang="fr-FR" sz="2000" dirty="0">
                <a:latin typeface="Helvetica" pitchFamily="2" charset="0"/>
              </a:rPr>
              <a:t>Sprint 6</a:t>
            </a:r>
          </a:p>
          <a:p>
            <a:pPr lvl="1"/>
            <a:r>
              <a:rPr lang="fr-FR" sz="1800" dirty="0">
                <a:latin typeface="Helvetica" pitchFamily="2" charset="0"/>
              </a:rPr>
              <a:t>Déploiement cloud</a:t>
            </a:r>
          </a:p>
          <a:p>
            <a:r>
              <a:rPr lang="fr-FR" sz="2000" dirty="0">
                <a:latin typeface="Helvetica" pitchFamily="2" charset="0"/>
              </a:rPr>
              <a:t>Sprint 7</a:t>
            </a:r>
          </a:p>
          <a:p>
            <a:pPr lvl="1"/>
            <a:r>
              <a:rPr lang="fr-FR" sz="1800" dirty="0">
                <a:latin typeface="Helvetica" pitchFamily="2" charset="0"/>
              </a:rPr>
              <a:t>Gestion des quiz</a:t>
            </a:r>
          </a:p>
          <a:p>
            <a:pPr lvl="1"/>
            <a:r>
              <a:rPr lang="fr-FR" sz="1800" dirty="0">
                <a:latin typeface="Helvetica" pitchFamily="2" charset="0"/>
              </a:rPr>
              <a:t>Stabilisation</a:t>
            </a:r>
          </a:p>
          <a:p>
            <a:pPr lvl="1"/>
            <a:r>
              <a:rPr lang="fr-FR" sz="1800" dirty="0">
                <a:latin typeface="Helvetica" pitchFamily="2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74225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F68F5D-E96F-DB4D-A93E-F74D034E6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819A82-A055-2146-BDFB-999066E12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200" dirty="0">
                <a:latin typeface="Helvetica" pitchFamily="2" charset="0"/>
              </a:rPr>
              <a:t> Technique</a:t>
            </a:r>
          </a:p>
          <a:p>
            <a:r>
              <a:rPr lang="fr-FR" sz="3200" dirty="0">
                <a:latin typeface="Helvetica" pitchFamily="2" charset="0"/>
              </a:rPr>
              <a:t> Méthodologie</a:t>
            </a:r>
          </a:p>
          <a:p>
            <a:r>
              <a:rPr lang="fr-FR" sz="3200" dirty="0">
                <a:latin typeface="Helvetica" pitchFamily="2" charset="0"/>
              </a:rPr>
              <a:t> Démonstration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BD668B-5983-254A-97F4-D61D74388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2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752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AAFE559-640E-FA42-B49D-1FC1C98C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Pratiques agiles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4FA7B2B-8F73-6A4A-A06B-69505A243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99" y="2400417"/>
            <a:ext cx="10554574" cy="3636511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Helvetica" pitchFamily="2" charset="0"/>
              </a:rPr>
              <a:t> SCRUM</a:t>
            </a:r>
          </a:p>
          <a:p>
            <a:r>
              <a:rPr lang="fr-FR" sz="3200" dirty="0">
                <a:latin typeface="Helvetica" pitchFamily="2" charset="0"/>
              </a:rPr>
              <a:t> Interactions plutôt que processus</a:t>
            </a:r>
          </a:p>
          <a:p>
            <a:r>
              <a:rPr lang="fr-FR" sz="3200" dirty="0">
                <a:latin typeface="Helvetica" pitchFamily="2" charset="0"/>
              </a:rPr>
              <a:t> Acceptation du changement</a:t>
            </a:r>
          </a:p>
          <a:p>
            <a:r>
              <a:rPr lang="fr-FR" sz="3200" dirty="0">
                <a:latin typeface="Helvetica" pitchFamily="2" charset="0"/>
              </a:rPr>
              <a:t> Catalogue des besoins</a:t>
            </a:r>
          </a:p>
          <a:p>
            <a:r>
              <a:rPr lang="fr-FR" sz="3200" dirty="0">
                <a:latin typeface="Helvetica" pitchFamily="2" charset="0"/>
              </a:rPr>
              <a:t> Mêlée quotidienne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0713679-7028-0643-8E7F-14E80414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20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37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18695-14A5-2D48-9786-EDC034AB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Outils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7C1EDA-A6BB-2744-8D01-D5FA3158D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200" dirty="0">
                <a:latin typeface="Helvetica" pitchFamily="2" charset="0"/>
              </a:rPr>
              <a:t> GITHEPIA</a:t>
            </a:r>
          </a:p>
          <a:p>
            <a:r>
              <a:rPr lang="fr-FR" sz="3200" dirty="0">
                <a:latin typeface="Helvetica" pitchFamily="2" charset="0"/>
              </a:rPr>
              <a:t> Kanban</a:t>
            </a:r>
          </a:p>
          <a:p>
            <a:r>
              <a:rPr lang="fr-FR" sz="3200" dirty="0">
                <a:latin typeface="Helvetica" pitchFamily="2" charset="0"/>
              </a:rPr>
              <a:t> Principes « WIP » et « PULL »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C5EA02-36BF-EC4D-945E-7CF28B8B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21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D60976-3BC7-AD42-ABBC-8980A4E8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Contributions</a:t>
            </a:r>
            <a:r>
              <a:rPr lang="fr-FR" dirty="0">
                <a:solidFill>
                  <a:schemeClr val="tx1"/>
                </a:solidFill>
                <a:latin typeface="Helvetica" pitchFamily="2" charset="0"/>
              </a:rPr>
              <a:t> des membres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E9BA86-B3FC-0845-A033-F4527D894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16859" cy="4184200"/>
          </a:xfrm>
        </p:spPr>
        <p:txBody>
          <a:bodyPr>
            <a:noAutofit/>
          </a:bodyPr>
          <a:lstStyle/>
          <a:p>
            <a:r>
              <a:rPr lang="fr-FR" sz="2000" b="1" dirty="0">
                <a:latin typeface="Helvetica" pitchFamily="2" charset="0"/>
              </a:rPr>
              <a:t>Android</a:t>
            </a:r>
            <a:r>
              <a:rPr lang="fr-FR" sz="2000" dirty="0">
                <a:latin typeface="Helvetica" pitchFamily="2" charset="0"/>
              </a:rPr>
              <a:t> </a:t>
            </a:r>
            <a:br>
              <a:rPr lang="fr-FR" sz="2000" dirty="0">
                <a:latin typeface="Helvetica" pitchFamily="2" charset="0"/>
              </a:rPr>
            </a:br>
            <a:r>
              <a:rPr lang="fr-FR" sz="2000" dirty="0" err="1">
                <a:latin typeface="Helvetica" pitchFamily="2" charset="0"/>
              </a:rPr>
              <a:t>Abdennhader</a:t>
            </a:r>
            <a:r>
              <a:rPr lang="fr-FR" sz="2000" dirty="0">
                <a:latin typeface="Helvetica" pitchFamily="2" charset="0"/>
              </a:rPr>
              <a:t>, Constant</a:t>
            </a:r>
          </a:p>
          <a:p>
            <a:endParaRPr lang="fr-FR" sz="2000" dirty="0">
              <a:latin typeface="Helvetica" pitchFamily="2" charset="0"/>
            </a:endParaRPr>
          </a:p>
          <a:p>
            <a:r>
              <a:rPr lang="fr-FR" sz="2000" b="1" dirty="0">
                <a:latin typeface="Helvetica" pitchFamily="2" charset="0"/>
              </a:rPr>
              <a:t>Mise en place serveur + </a:t>
            </a:r>
            <a:r>
              <a:rPr lang="fr-FR" sz="2000" b="1" dirty="0" err="1">
                <a:latin typeface="Helvetica" pitchFamily="2" charset="0"/>
              </a:rPr>
              <a:t>Nginx</a:t>
            </a:r>
            <a:r>
              <a:rPr lang="fr-FR" sz="2000" dirty="0">
                <a:latin typeface="Helvetica" pitchFamily="2" charset="0"/>
              </a:rPr>
              <a:t> </a:t>
            </a:r>
            <a:br>
              <a:rPr lang="fr-FR" sz="2000" dirty="0">
                <a:latin typeface="Helvetica" pitchFamily="2" charset="0"/>
              </a:rPr>
            </a:br>
            <a:r>
              <a:rPr lang="fr-FR" sz="2000" dirty="0" err="1">
                <a:latin typeface="Helvetica" pitchFamily="2" charset="0"/>
              </a:rPr>
              <a:t>Liatti</a:t>
            </a:r>
            <a:endParaRPr lang="fr-FR" sz="2000" dirty="0">
              <a:latin typeface="Helvetica" pitchFamily="2" charset="0"/>
            </a:endParaRPr>
          </a:p>
          <a:p>
            <a:endParaRPr lang="fr-FR" sz="2000" dirty="0">
              <a:latin typeface="Helvetica" pitchFamily="2" charset="0"/>
            </a:endParaRPr>
          </a:p>
          <a:p>
            <a:r>
              <a:rPr lang="fr-FR" sz="2000" b="1" dirty="0">
                <a:latin typeface="Helvetica" pitchFamily="2" charset="0"/>
              </a:rPr>
              <a:t>Cloud</a:t>
            </a:r>
            <a:br>
              <a:rPr lang="fr-FR" sz="2000" dirty="0">
                <a:latin typeface="Helvetica" pitchFamily="2" charset="0"/>
              </a:rPr>
            </a:br>
            <a:r>
              <a:rPr lang="fr-FR" sz="2000" dirty="0" err="1">
                <a:latin typeface="Helvetica" pitchFamily="2" charset="0"/>
              </a:rPr>
              <a:t>Denby</a:t>
            </a:r>
            <a:r>
              <a:rPr lang="fr-FR" sz="2000" dirty="0">
                <a:latin typeface="Helvetica" pitchFamily="2" charset="0"/>
              </a:rPr>
              <a:t>, </a:t>
            </a:r>
            <a:r>
              <a:rPr lang="fr-FR" sz="2000" dirty="0" err="1">
                <a:latin typeface="Helvetica" pitchFamily="2" charset="0"/>
              </a:rPr>
              <a:t>Liatti</a:t>
            </a:r>
            <a:endParaRPr lang="fr-FR" sz="2000" dirty="0">
              <a:latin typeface="Helvetica" pitchFamily="2" charset="0"/>
            </a:endParaRPr>
          </a:p>
          <a:p>
            <a:endParaRPr lang="fr-FR" sz="2000" dirty="0">
              <a:latin typeface="Helvetica" pitchFamily="2" charset="0"/>
            </a:endParaRPr>
          </a:p>
          <a:p>
            <a:r>
              <a:rPr lang="fr-FR" sz="2000" b="1" dirty="0">
                <a:latin typeface="Helvetica" pitchFamily="2" charset="0"/>
              </a:rPr>
              <a:t>Routes serveur</a:t>
            </a:r>
            <a:br>
              <a:rPr lang="fr-FR" sz="2000" dirty="0">
                <a:latin typeface="Helvetica" pitchFamily="2" charset="0"/>
              </a:rPr>
            </a:br>
            <a:r>
              <a:rPr lang="fr-FR" sz="2000" dirty="0">
                <a:latin typeface="Helvetica" pitchFamily="2" charset="0"/>
              </a:rPr>
              <a:t>Tous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3556F6-2739-364D-B382-10F370E5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22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091F41D-DCAF-4109-B094-9C351D336671}"/>
              </a:ext>
            </a:extLst>
          </p:cNvPr>
          <p:cNvSpPr txBox="1">
            <a:spLocks/>
          </p:cNvSpPr>
          <p:nvPr/>
        </p:nvSpPr>
        <p:spPr>
          <a:xfrm>
            <a:off x="6692549" y="2510345"/>
            <a:ext cx="4516859" cy="398710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dirty="0">
                <a:latin typeface="Helvetica" pitchFamily="2" charset="0"/>
              </a:rPr>
              <a:t>BDD</a:t>
            </a:r>
            <a:br>
              <a:rPr lang="fr-FR" sz="2000" dirty="0">
                <a:latin typeface="Helvetica" pitchFamily="2" charset="0"/>
              </a:rPr>
            </a:br>
            <a:r>
              <a:rPr lang="fr-FR" sz="2000" dirty="0" err="1">
                <a:latin typeface="Helvetica" pitchFamily="2" charset="0"/>
              </a:rPr>
              <a:t>Liatti</a:t>
            </a:r>
            <a:r>
              <a:rPr lang="fr-FR" sz="2000" dirty="0">
                <a:latin typeface="Helvetica" pitchFamily="2" charset="0"/>
              </a:rPr>
              <a:t>, </a:t>
            </a:r>
            <a:r>
              <a:rPr lang="fr-FR" sz="2000" dirty="0" err="1">
                <a:latin typeface="Helvetica" pitchFamily="2" charset="0"/>
              </a:rPr>
              <a:t>Nufer</a:t>
            </a:r>
            <a:endParaRPr lang="fr-FR" sz="2000" dirty="0">
              <a:latin typeface="Helvetica" pitchFamily="2" charset="0"/>
            </a:endParaRPr>
          </a:p>
          <a:p>
            <a:endParaRPr lang="fr-FR" sz="2000" dirty="0">
              <a:latin typeface="Helvetica" pitchFamily="2" charset="0"/>
            </a:endParaRPr>
          </a:p>
          <a:p>
            <a:r>
              <a:rPr lang="fr-FR" sz="2000" b="1" dirty="0">
                <a:latin typeface="Helvetica" pitchFamily="2" charset="0"/>
              </a:rPr>
              <a:t>JS client</a:t>
            </a:r>
            <a:br>
              <a:rPr lang="fr-FR" sz="2000" dirty="0">
                <a:latin typeface="Helvetica" pitchFamily="2" charset="0"/>
              </a:rPr>
            </a:br>
            <a:r>
              <a:rPr lang="fr-FR" sz="2000" dirty="0">
                <a:latin typeface="Helvetica" pitchFamily="2" charset="0"/>
              </a:rPr>
              <a:t>Bouchet, Constant, </a:t>
            </a:r>
            <a:r>
              <a:rPr lang="fr-FR" sz="2000" dirty="0" err="1">
                <a:latin typeface="Helvetica" pitchFamily="2" charset="0"/>
              </a:rPr>
              <a:t>Nufer</a:t>
            </a:r>
            <a:endParaRPr lang="fr-FR" sz="2000" dirty="0">
              <a:latin typeface="Helvetica" pitchFamily="2" charset="0"/>
            </a:endParaRPr>
          </a:p>
          <a:p>
            <a:endParaRPr lang="fr-FR" sz="2000" dirty="0">
              <a:latin typeface="Helvetica" pitchFamily="2" charset="0"/>
            </a:endParaRPr>
          </a:p>
          <a:p>
            <a:r>
              <a:rPr lang="fr-FR" sz="2000" b="1" dirty="0">
                <a:latin typeface="Helvetica" pitchFamily="2" charset="0"/>
              </a:rPr>
              <a:t>Tests de charge</a:t>
            </a:r>
            <a:br>
              <a:rPr lang="fr-FR" sz="2000" dirty="0">
                <a:latin typeface="Helvetica" pitchFamily="2" charset="0"/>
              </a:rPr>
            </a:br>
            <a:r>
              <a:rPr lang="fr-FR" sz="2000" dirty="0">
                <a:latin typeface="Helvetica" pitchFamily="2" charset="0"/>
              </a:rPr>
              <a:t>Constant</a:t>
            </a:r>
          </a:p>
          <a:p>
            <a:endParaRPr lang="fr-FR" sz="2000" dirty="0">
              <a:latin typeface="Helvetica" pitchFamily="2" charset="0"/>
            </a:endParaRPr>
          </a:p>
          <a:p>
            <a:r>
              <a:rPr lang="fr-FR" sz="2000" b="1" dirty="0">
                <a:latin typeface="Helvetica" pitchFamily="2" charset="0"/>
              </a:rPr>
              <a:t>Design</a:t>
            </a:r>
            <a:br>
              <a:rPr lang="fr-FR" sz="2000" dirty="0">
                <a:latin typeface="Helvetica" pitchFamily="2" charset="0"/>
              </a:rPr>
            </a:br>
            <a:r>
              <a:rPr lang="fr-FR" sz="2000" dirty="0">
                <a:latin typeface="Helvetica" pitchFamily="2" charset="0"/>
              </a:rPr>
              <a:t>Bouchet, </a:t>
            </a:r>
            <a:r>
              <a:rPr lang="fr-FR" sz="2000" dirty="0" err="1">
                <a:latin typeface="Helvetica" pitchFamily="2" charset="0"/>
              </a:rPr>
              <a:t>Nufer</a:t>
            </a:r>
            <a:endParaRPr lang="fr-FR" sz="2000" dirty="0">
              <a:latin typeface="Helvetica" pitchFamily="2" charset="0"/>
            </a:endParaRPr>
          </a:p>
          <a:p>
            <a:endParaRPr lang="fr-FR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348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3D906B-C675-204C-9BD2-7D78F361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Problèmes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5122B-99F8-4045-817E-8C2CC40B3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22287"/>
            <a:ext cx="12192000" cy="3636511"/>
          </a:xfrm>
        </p:spPr>
        <p:txBody>
          <a:bodyPr>
            <a:noAutofit/>
          </a:bodyPr>
          <a:lstStyle/>
          <a:p>
            <a:r>
              <a:rPr lang="fr-FR" sz="2600" dirty="0">
                <a:latin typeface="Helvetica" pitchFamily="2" charset="0"/>
              </a:rPr>
              <a:t>Nombre de sprint inférieur au nombre annoncé ( 7 au lieu de 9)</a:t>
            </a:r>
          </a:p>
          <a:p>
            <a:r>
              <a:rPr lang="fr-FR" sz="2600" dirty="0">
                <a:latin typeface="Helvetica" pitchFamily="2" charset="0"/>
              </a:rPr>
              <a:t>Perte de temps (Explication du travail effectué, compatibilité entre les modules)</a:t>
            </a:r>
          </a:p>
          <a:p>
            <a:r>
              <a:rPr lang="fr-FR" sz="2600" dirty="0">
                <a:latin typeface="Helvetica" pitchFamily="2" charset="0"/>
              </a:rPr>
              <a:t>Intégrations des différents parties (</a:t>
            </a:r>
            <a:r>
              <a:rPr lang="fr-FR" sz="2600" dirty="0" err="1">
                <a:latin typeface="Helvetica" pitchFamily="2" charset="0"/>
              </a:rPr>
              <a:t>Merge</a:t>
            </a:r>
            <a:r>
              <a:rPr lang="fr-FR" sz="2600" dirty="0">
                <a:latin typeface="Helvetica" pitchFamily="2" charset="0"/>
              </a:rPr>
              <a:t>)</a:t>
            </a:r>
          </a:p>
          <a:p>
            <a:r>
              <a:rPr lang="fr-FR" sz="2600" dirty="0">
                <a:latin typeface="Helvetica" pitchFamily="2" charset="0"/>
              </a:rPr>
              <a:t>Manque de connaissance (Android)</a:t>
            </a:r>
          </a:p>
          <a:p>
            <a:r>
              <a:rPr lang="fr-FR" sz="2600" dirty="0">
                <a:latin typeface="Helvetica" pitchFamily="2" charset="0"/>
              </a:rPr>
              <a:t>Cloud (Configuration de </a:t>
            </a:r>
            <a:r>
              <a:rPr lang="fr-FR" sz="2600" dirty="0" err="1">
                <a:latin typeface="Helvetica" pitchFamily="2" charset="0"/>
              </a:rPr>
              <a:t>SlipStream</a:t>
            </a:r>
            <a:r>
              <a:rPr lang="fr-FR" sz="2600" dirty="0">
                <a:latin typeface="Helvetica" pitchFamily="2" charset="0"/>
              </a:rPr>
              <a:t> &amp; temps de déploiement)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0B44B7-0FB7-4B4D-89C6-6D7841D25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23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06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9CE3E33-35FE-8349-9A02-54CE2FF6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 dirty="0">
                <a:solidFill>
                  <a:schemeClr val="tx1"/>
                </a:solidFill>
                <a:latin typeface="Helvetica" pitchFamily="2" charset="0"/>
              </a:rPr>
              <a:t>Démonstration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AEDB016-2893-A144-AF95-FB2C50428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656FEF7-9594-1545-8275-44C0F9F8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24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96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3E8CDD-F38C-7B4E-A4B3-0507DCCA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 dirty="0">
                <a:solidFill>
                  <a:schemeClr val="tx1"/>
                </a:solidFill>
                <a:latin typeface="Helvetica" pitchFamily="2" charset="0"/>
              </a:rPr>
              <a:t>Questions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3A9D9A-BCB7-1A47-96F9-1A909600F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9CC621-EC2C-3443-8F52-F7F61585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25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846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9E74D63-477E-4947-90CE-47AB54C5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 dirty="0">
                <a:solidFill>
                  <a:schemeClr val="tx1"/>
                </a:solidFill>
                <a:latin typeface="Helvetica" pitchFamily="2" charset="0"/>
              </a:rPr>
              <a:t>Technique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6AC4AE-726D-B845-AC03-D1643731B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1E8C09-7D90-1F4C-B547-6366A836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3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920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3A9869D-A741-9647-B825-1F8349DC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Rappel des besoins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34115A5-0928-9045-BC86-FE1B769D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70618"/>
            <a:ext cx="3823856" cy="3636511"/>
          </a:xfrm>
        </p:spPr>
        <p:txBody>
          <a:bodyPr/>
          <a:lstStyle/>
          <a:p>
            <a:r>
              <a:rPr lang="fr-FR" sz="2400" dirty="0">
                <a:latin typeface="Helvetica" pitchFamily="2" charset="0"/>
              </a:rPr>
              <a:t>Exigences du projet</a:t>
            </a:r>
          </a:p>
          <a:p>
            <a:pPr lvl="1"/>
            <a:r>
              <a:rPr lang="fr-FR" sz="2000" dirty="0">
                <a:latin typeface="Helvetica" pitchFamily="2" charset="0"/>
              </a:rPr>
              <a:t>Règles</a:t>
            </a:r>
          </a:p>
          <a:p>
            <a:pPr lvl="1"/>
            <a:r>
              <a:rPr lang="fr-FR" sz="2000" dirty="0">
                <a:latin typeface="Helvetica" pitchFamily="2" charset="0"/>
              </a:rPr>
              <a:t>Rôles</a:t>
            </a:r>
          </a:p>
          <a:p>
            <a:pPr lvl="1"/>
            <a:r>
              <a:rPr lang="fr-FR" sz="2000" dirty="0">
                <a:latin typeface="Helvetica" pitchFamily="2" charset="0"/>
              </a:rPr>
              <a:t>Client Web / Mobile</a:t>
            </a:r>
          </a:p>
          <a:p>
            <a:pPr lvl="1"/>
            <a:r>
              <a:rPr lang="fr-FR" sz="2000" dirty="0">
                <a:latin typeface="Helvetica" pitchFamily="2" charset="0"/>
              </a:rPr>
              <a:t>Déploiement cloud</a:t>
            </a:r>
          </a:p>
          <a:p>
            <a:pPr lvl="1"/>
            <a:r>
              <a:rPr lang="fr-FR" sz="2000" dirty="0">
                <a:latin typeface="Helvetica" pitchFamily="2" charset="0"/>
              </a:rPr>
              <a:t>Tests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E7947E-BFE0-C24B-B93A-D032EF22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4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5E8A0D3E-6AFD-C945-A1F2-2B05A9F4F9F5}"/>
              </a:ext>
            </a:extLst>
          </p:cNvPr>
          <p:cNvSpPr txBox="1">
            <a:spLocks/>
          </p:cNvSpPr>
          <p:nvPr/>
        </p:nvSpPr>
        <p:spPr>
          <a:xfrm>
            <a:off x="3479203" y="2216669"/>
            <a:ext cx="443003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latin typeface="Helvetica" pitchFamily="2" charset="0"/>
              </a:rPr>
              <a:t>Exigences fonctionnelles</a:t>
            </a:r>
          </a:p>
          <a:p>
            <a:pPr lvl="1"/>
            <a:r>
              <a:rPr lang="fr-FR" sz="2000" dirty="0">
                <a:latin typeface="Helvetica" pitchFamily="2" charset="0"/>
              </a:rPr>
              <a:t>Inscription</a:t>
            </a:r>
          </a:p>
          <a:p>
            <a:pPr lvl="1"/>
            <a:r>
              <a:rPr lang="fr-FR" sz="2000" dirty="0">
                <a:latin typeface="Helvetica" pitchFamily="2" charset="0"/>
              </a:rPr>
              <a:t>Login</a:t>
            </a:r>
          </a:p>
          <a:p>
            <a:pPr lvl="1"/>
            <a:r>
              <a:rPr lang="fr-FR" sz="2000" dirty="0" err="1">
                <a:latin typeface="Helvetica" pitchFamily="2" charset="0"/>
              </a:rPr>
              <a:t>Logout</a:t>
            </a:r>
            <a:endParaRPr lang="fr-FR" sz="2000" dirty="0">
              <a:latin typeface="Helvetica" pitchFamily="2" charset="0"/>
            </a:endParaRPr>
          </a:p>
          <a:p>
            <a:pPr lvl="1"/>
            <a:r>
              <a:rPr lang="fr-FR" sz="2000" dirty="0">
                <a:latin typeface="Helvetica" pitchFamily="2" charset="0"/>
              </a:rPr>
              <a:t>Créer un quiz</a:t>
            </a:r>
          </a:p>
          <a:p>
            <a:pPr lvl="1"/>
            <a:r>
              <a:rPr lang="fr-FR" sz="2000" dirty="0">
                <a:latin typeface="Helvetica" pitchFamily="2" charset="0"/>
              </a:rPr>
              <a:t>Participer à un Quiz</a:t>
            </a:r>
          </a:p>
          <a:p>
            <a:pPr lvl="1"/>
            <a:r>
              <a:rPr lang="fr-FR" sz="2000" dirty="0">
                <a:latin typeface="Helvetica" pitchFamily="2" charset="0"/>
              </a:rPr>
              <a:t>Voir la liste des quiz</a:t>
            </a: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399019F4-EB77-DD43-B142-3319F8409C90}"/>
              </a:ext>
            </a:extLst>
          </p:cNvPr>
          <p:cNvSpPr txBox="1">
            <a:spLocks/>
          </p:cNvSpPr>
          <p:nvPr/>
        </p:nvSpPr>
        <p:spPr>
          <a:xfrm>
            <a:off x="7528959" y="1151219"/>
            <a:ext cx="4556166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latin typeface="Helvetica" pitchFamily="2" charset="0"/>
            </a:endParaRPr>
          </a:p>
          <a:p>
            <a:r>
              <a:rPr lang="fr-FR" sz="2400" dirty="0">
                <a:latin typeface="Helvetica" pitchFamily="2" charset="0"/>
              </a:rPr>
              <a:t>Exigences non fonctionnelles</a:t>
            </a:r>
          </a:p>
          <a:p>
            <a:pPr lvl="1"/>
            <a:r>
              <a:rPr lang="fr-FR" sz="2000" dirty="0">
                <a:latin typeface="Helvetica" pitchFamily="2" charset="0"/>
              </a:rPr>
              <a:t>Disponibilité</a:t>
            </a:r>
          </a:p>
          <a:p>
            <a:pPr lvl="1"/>
            <a:r>
              <a:rPr lang="fr-FR" sz="2000" dirty="0">
                <a:latin typeface="Helvetica" pitchFamily="2" charset="0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86629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086FE1-E986-1E49-9E8E-02111D66F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7365BE-FFE4-A549-8A02-4B59BBDD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819" y="2882838"/>
            <a:ext cx="4142851" cy="2700467"/>
          </a:xfrm>
        </p:spPr>
        <p:txBody>
          <a:bodyPr/>
          <a:lstStyle/>
          <a:p>
            <a:r>
              <a:rPr lang="fr-FR" sz="2400" dirty="0">
                <a:latin typeface="Helvetica" pitchFamily="2" charset="0"/>
              </a:rPr>
              <a:t>Utilisateur anonyme</a:t>
            </a:r>
          </a:p>
          <a:p>
            <a:pPr lvl="1"/>
            <a:r>
              <a:rPr lang="fr-FR" sz="2000" dirty="0">
                <a:latin typeface="Helvetica" pitchFamily="2" charset="0"/>
              </a:rPr>
              <a:t>Inscription</a:t>
            </a:r>
          </a:p>
          <a:p>
            <a:pPr lvl="1"/>
            <a:r>
              <a:rPr lang="fr-FR" sz="2000" dirty="0">
                <a:latin typeface="Helvetica" pitchFamily="2" charset="0"/>
              </a:rPr>
              <a:t>Connexion</a:t>
            </a:r>
          </a:p>
          <a:p>
            <a:pPr lvl="1"/>
            <a:r>
              <a:rPr lang="fr-FR" sz="2000" dirty="0">
                <a:latin typeface="Helvetica" pitchFamily="2" charset="0"/>
              </a:rPr>
              <a:t>Liste des quiz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E6D7C4-82AA-FB4E-8DA7-438DE0DB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5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A1E027F-10AB-B747-BA7C-83ADDAEEDBA6}"/>
              </a:ext>
            </a:extLst>
          </p:cNvPr>
          <p:cNvSpPr txBox="1">
            <a:spLocks/>
          </p:cNvSpPr>
          <p:nvPr/>
        </p:nvSpPr>
        <p:spPr>
          <a:xfrm>
            <a:off x="6190158" y="2866458"/>
            <a:ext cx="5191840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latin typeface="Helvetica" pitchFamily="2" charset="0"/>
              </a:rPr>
              <a:t>Utilisateur connecté</a:t>
            </a:r>
          </a:p>
          <a:p>
            <a:pPr lvl="1"/>
            <a:r>
              <a:rPr lang="fr-FR" sz="2000" dirty="0">
                <a:latin typeface="Helvetica" pitchFamily="2" charset="0"/>
              </a:rPr>
              <a:t>Créer un quiz</a:t>
            </a:r>
          </a:p>
          <a:p>
            <a:pPr lvl="1"/>
            <a:r>
              <a:rPr lang="fr-FR" sz="2000" dirty="0">
                <a:latin typeface="Helvetica" pitchFamily="2" charset="0"/>
              </a:rPr>
              <a:t>S’inscrire à un quiz</a:t>
            </a:r>
          </a:p>
          <a:p>
            <a:pPr lvl="1"/>
            <a:r>
              <a:rPr lang="fr-FR" sz="2000" dirty="0">
                <a:latin typeface="Helvetica" pitchFamily="2" charset="0"/>
              </a:rPr>
              <a:t>Participer à un quiz</a:t>
            </a:r>
          </a:p>
          <a:p>
            <a:pPr lvl="1"/>
            <a:r>
              <a:rPr lang="fr-FR" sz="2000" dirty="0">
                <a:latin typeface="Helvetica" pitchFamily="2" charset="0"/>
              </a:rPr>
              <a:t>Classement</a:t>
            </a:r>
          </a:p>
          <a:p>
            <a:pPr lvl="1"/>
            <a:r>
              <a:rPr lang="fr-FR" sz="2000" dirty="0">
                <a:latin typeface="Helvetica" pitchFamily="2" charset="0"/>
              </a:rPr>
              <a:t>Supprimer un quiz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FEC51EFB-CEF5-1F48-987D-6C2F4BB25FD1}"/>
              </a:ext>
            </a:extLst>
          </p:cNvPr>
          <p:cNvSpPr txBox="1">
            <a:spLocks/>
          </p:cNvSpPr>
          <p:nvPr/>
        </p:nvSpPr>
        <p:spPr>
          <a:xfrm>
            <a:off x="293784" y="1740715"/>
            <a:ext cx="4142851" cy="156792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latin typeface="Helvetica" pitchFamily="2" charset="0"/>
              </a:rPr>
              <a:t> Définition des rôles</a:t>
            </a:r>
          </a:p>
        </p:txBody>
      </p:sp>
    </p:spTree>
    <p:extLst>
      <p:ext uri="{BB962C8B-B14F-4D97-AF65-F5344CB8AC3E}">
        <p14:creationId xmlns:p14="http://schemas.microsoft.com/office/powerpoint/2010/main" val="384438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3A9869D-A741-9647-B825-1F8349DC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Conception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34115A5-0928-9045-BC86-FE1B769D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09" y="2179544"/>
            <a:ext cx="4311428" cy="1007801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Helvetica" pitchFamily="2" charset="0"/>
              </a:rPr>
              <a:t> </a:t>
            </a:r>
            <a:r>
              <a:rPr lang="fr-FR" sz="3200" dirty="0" err="1">
                <a:latin typeface="Helvetica" pitchFamily="2" charset="0"/>
              </a:rPr>
              <a:t>Balsamiq</a:t>
            </a:r>
            <a:r>
              <a:rPr lang="fr-FR" sz="3200" dirty="0">
                <a:latin typeface="Helvetica" pitchFamily="2" charset="0"/>
              </a:rPr>
              <a:t> </a:t>
            </a:r>
            <a:r>
              <a:rPr lang="fr-FR" sz="3200" dirty="0" err="1">
                <a:latin typeface="Helvetica" pitchFamily="2" charset="0"/>
              </a:rPr>
              <a:t>Mockup</a:t>
            </a:r>
            <a:r>
              <a:rPr lang="fr-FR" sz="3200" dirty="0">
                <a:latin typeface="Helvetica" pitchFamily="2" charset="0"/>
              </a:rPr>
              <a:t> 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E2EF708-B9C9-704E-AD36-E18B9265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6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025" name="Picture 1" descr="page8image3804224">
            <a:extLst>
              <a:ext uri="{FF2B5EF4-FFF2-40B4-BE49-F238E27FC236}">
                <a16:creationId xmlns:a16="http://schemas.microsoft.com/office/drawing/2014/main" id="{04B92A8F-E6AE-134C-A180-ADC83D98A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10" y="3187345"/>
            <a:ext cx="4311428" cy="325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7image3826176">
            <a:extLst>
              <a:ext uri="{FF2B5EF4-FFF2-40B4-BE49-F238E27FC236}">
                <a16:creationId xmlns:a16="http://schemas.microsoft.com/office/drawing/2014/main" id="{32E53701-FA93-8142-A733-79995DC37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584" y="2981253"/>
            <a:ext cx="2976740" cy="36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955B1D36-21D4-084C-8629-4701400AD0EF}"/>
              </a:ext>
            </a:extLst>
          </p:cNvPr>
          <p:cNvSpPr txBox="1">
            <a:spLocks/>
          </p:cNvSpPr>
          <p:nvPr/>
        </p:nvSpPr>
        <p:spPr>
          <a:xfrm>
            <a:off x="7332762" y="2431494"/>
            <a:ext cx="2696384" cy="5039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latin typeface="Helvetica" pitchFamily="2" charset="0"/>
              </a:rPr>
              <a:t> </a:t>
            </a:r>
            <a:r>
              <a:rPr lang="fr-FR" sz="3200" dirty="0" err="1">
                <a:latin typeface="Helvetica" pitchFamily="2" charset="0"/>
              </a:rPr>
              <a:t>draw.io</a:t>
            </a:r>
            <a:endParaRPr lang="fr-FR" sz="3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19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3A9869D-A741-9647-B825-1F8349DCD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47188"/>
            <a:ext cx="12192000" cy="970450"/>
          </a:xfrm>
        </p:spPr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    Réalisation &amp; Technologies - Serveur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1C8DE09B-391B-9741-A5C5-D2F92CDE2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052" y="2447278"/>
            <a:ext cx="1294461" cy="1294461"/>
          </a:xfr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FF8D769-A4F3-9146-BAC1-487E5795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7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FF6CF71-6AA5-E44A-AB50-C22AE80E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15" y="6071330"/>
            <a:ext cx="2335836" cy="54035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98A6EA8-D40D-B448-88EE-3E3339ADA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461" y="3993590"/>
            <a:ext cx="1056178" cy="82573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204B414-5CF2-B544-9FFF-35A5361A75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012" b="33688"/>
          <a:stretch/>
        </p:blipFill>
        <p:spPr>
          <a:xfrm>
            <a:off x="1253516" y="5118431"/>
            <a:ext cx="1878792" cy="56927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C7EA0E7-1E46-E045-913E-CA5B2AF54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9324" y="4229069"/>
            <a:ext cx="1458632" cy="145863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DE5380B-C5F1-AF47-B5BF-68FF295FE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5082" y="3992418"/>
            <a:ext cx="1685623" cy="103232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8007AC3-FFA9-D642-BB4A-A85E9E773086}"/>
              </a:ext>
            </a:extLst>
          </p:cNvPr>
          <p:cNvSpPr txBox="1"/>
          <p:nvPr/>
        </p:nvSpPr>
        <p:spPr>
          <a:xfrm>
            <a:off x="1013189" y="2114793"/>
            <a:ext cx="105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" pitchFamily="2" charset="0"/>
              </a:rPr>
              <a:t>BDD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AC8FC255-92A6-7342-BC03-452798AAE8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916" y="4248957"/>
            <a:ext cx="1628406" cy="84351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1908FAB0-D07F-4D47-88A3-49DAB2B24D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774" y="2969012"/>
            <a:ext cx="928976" cy="928976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CC041C2-E5F5-3C4A-B245-4BA83889F06F}"/>
              </a:ext>
            </a:extLst>
          </p:cNvPr>
          <p:cNvSpPr txBox="1"/>
          <p:nvPr/>
        </p:nvSpPr>
        <p:spPr>
          <a:xfrm>
            <a:off x="11219221" y="3392421"/>
            <a:ext cx="104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" pitchFamily="2" charset="0"/>
              </a:rPr>
              <a:t>Client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98A7271E-74DA-7245-93CB-B5338E9865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6833" y="5793508"/>
            <a:ext cx="1766778" cy="9893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9CCDE53-26B1-484B-9A19-11CB571EDF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5334" y="2447278"/>
            <a:ext cx="1294461" cy="129446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45088F96-802E-2B46-B07C-1DE8BA57A18E}"/>
              </a:ext>
            </a:extLst>
          </p:cNvPr>
          <p:cNvSpPr txBox="1"/>
          <p:nvPr/>
        </p:nvSpPr>
        <p:spPr>
          <a:xfrm>
            <a:off x="3017402" y="2103527"/>
            <a:ext cx="105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Helvetica" pitchFamily="2" charset="0"/>
              </a:rPr>
              <a:t>NodeJS</a:t>
            </a:r>
            <a:endParaRPr lang="fr-FR" dirty="0">
              <a:latin typeface="Helvetica" pitchFamily="2" charset="0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972312A7-C8AE-D448-932E-D5E4DF073F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8414" y="2428672"/>
            <a:ext cx="1294461" cy="1294461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78AB378D-1A8A-4C4F-AF9F-B24740DB77FF}"/>
              </a:ext>
            </a:extLst>
          </p:cNvPr>
          <p:cNvSpPr txBox="1"/>
          <p:nvPr/>
        </p:nvSpPr>
        <p:spPr>
          <a:xfrm>
            <a:off x="5200482" y="2077946"/>
            <a:ext cx="105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" pitchFamily="2" charset="0"/>
              </a:rPr>
              <a:t>NGINX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C1A69DD-EF80-0845-B7CB-133711A605A9}"/>
              </a:ext>
            </a:extLst>
          </p:cNvPr>
          <p:cNvCxnSpPr>
            <a:cxnSpLocks/>
          </p:cNvCxnSpPr>
          <p:nvPr/>
        </p:nvCxnSpPr>
        <p:spPr>
          <a:xfrm flipV="1">
            <a:off x="1538351" y="3800372"/>
            <a:ext cx="10202135" cy="389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791BB3CA-CFAD-F84D-991B-B2E555F4A480}"/>
              </a:ext>
            </a:extLst>
          </p:cNvPr>
          <p:cNvSpPr txBox="1"/>
          <p:nvPr/>
        </p:nvSpPr>
        <p:spPr>
          <a:xfrm>
            <a:off x="7833345" y="3821056"/>
            <a:ext cx="23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" pitchFamily="2" charset="0"/>
              </a:rPr>
              <a:t>Communication IP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1F8255C2-8CBA-AC47-BC94-416272074A7D}"/>
              </a:ext>
            </a:extLst>
          </p:cNvPr>
          <p:cNvCxnSpPr>
            <a:cxnSpLocks/>
          </p:cNvCxnSpPr>
          <p:nvPr/>
        </p:nvCxnSpPr>
        <p:spPr>
          <a:xfrm flipV="1">
            <a:off x="482652" y="5678552"/>
            <a:ext cx="5843364" cy="411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803EEFF9-AC3B-D24C-85D2-F401C0C6BC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5623" y="3946090"/>
            <a:ext cx="1287843" cy="128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86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3A9869D-A741-9647-B825-1F8349DC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Réalisation &amp; Technologies - Client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FF8D769-A4F3-9146-BAC1-487E5795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713" y="5913413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8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32CA66D-21D6-B44C-827F-7A16647C8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604" y="2924162"/>
            <a:ext cx="999452" cy="99945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C7EA0E7-1E46-E045-913E-CA5B2AF54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969" y="4500747"/>
            <a:ext cx="1321386" cy="132138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8700656-0334-AE47-BE3D-92F685A17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961" y="3377158"/>
            <a:ext cx="1125195" cy="1125195"/>
          </a:xfrm>
          <a:prstGeom prst="rect">
            <a:avLst/>
          </a:prstGeom>
        </p:spPr>
      </p:pic>
      <p:pic>
        <p:nvPicPr>
          <p:cNvPr id="24" name="Espace réservé du contenu 2">
            <a:extLst>
              <a:ext uri="{FF2B5EF4-FFF2-40B4-BE49-F238E27FC236}">
                <a16:creationId xmlns:a16="http://schemas.microsoft.com/office/drawing/2014/main" id="{3B16E10E-CFB6-9E48-B2A2-168316761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961" y="2215749"/>
            <a:ext cx="1093344" cy="109334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14CD31F-FD54-0540-9D72-5F5D8F219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2707" y="5430139"/>
            <a:ext cx="2218006" cy="49461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8007AC3-FFA9-D642-BB4A-A85E9E773086}"/>
              </a:ext>
            </a:extLst>
          </p:cNvPr>
          <p:cNvSpPr txBox="1"/>
          <p:nvPr/>
        </p:nvSpPr>
        <p:spPr>
          <a:xfrm>
            <a:off x="92787" y="4047031"/>
            <a:ext cx="105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" pitchFamily="2" charset="0"/>
              </a:rPr>
              <a:t>Serveur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8026481-A6CD-FB46-B749-0D664E69E226}"/>
              </a:ext>
            </a:extLst>
          </p:cNvPr>
          <p:cNvSpPr txBox="1"/>
          <p:nvPr/>
        </p:nvSpPr>
        <p:spPr>
          <a:xfrm>
            <a:off x="5048291" y="3509557"/>
            <a:ext cx="196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" pitchFamily="2" charset="0"/>
              </a:rPr>
              <a:t>Client Web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1F6606D-CAED-124B-A265-511A10B133BF}"/>
              </a:ext>
            </a:extLst>
          </p:cNvPr>
          <p:cNvSpPr txBox="1"/>
          <p:nvPr/>
        </p:nvSpPr>
        <p:spPr>
          <a:xfrm>
            <a:off x="5034683" y="4749392"/>
            <a:ext cx="196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" pitchFamily="2" charset="0"/>
              </a:rPr>
              <a:t>Client Android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AC8FC255-92A6-7342-BC03-452798AAE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7811" y="4557741"/>
            <a:ext cx="1457200" cy="75483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1908FAB0-D07F-4D47-88A3-49DAB2B24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6517" y="4130014"/>
            <a:ext cx="928976" cy="928976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CC041C2-E5F5-3C4A-B245-4BA83889F06F}"/>
              </a:ext>
            </a:extLst>
          </p:cNvPr>
          <p:cNvSpPr txBox="1"/>
          <p:nvPr/>
        </p:nvSpPr>
        <p:spPr>
          <a:xfrm>
            <a:off x="1891988" y="4078881"/>
            <a:ext cx="23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" pitchFamily="2" charset="0"/>
              </a:rPr>
              <a:t>Communication IP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3E12264-13D3-E243-BE44-A94ED00F8253}"/>
              </a:ext>
            </a:extLst>
          </p:cNvPr>
          <p:cNvCxnSpPr>
            <a:cxnSpLocks/>
          </p:cNvCxnSpPr>
          <p:nvPr/>
        </p:nvCxnSpPr>
        <p:spPr>
          <a:xfrm>
            <a:off x="19057" y="4500747"/>
            <a:ext cx="4997298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33A19FF-2E61-0B4A-BD37-9146D0FDEB81}"/>
              </a:ext>
            </a:extLst>
          </p:cNvPr>
          <p:cNvCxnSpPr>
            <a:cxnSpLocks/>
          </p:cNvCxnSpPr>
          <p:nvPr/>
        </p:nvCxnSpPr>
        <p:spPr>
          <a:xfrm>
            <a:off x="5034683" y="5115467"/>
            <a:ext cx="18172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C97BC9B-3A26-D84E-9E30-A0C5D674EBA9}"/>
              </a:ext>
            </a:extLst>
          </p:cNvPr>
          <p:cNvCxnSpPr>
            <a:cxnSpLocks/>
          </p:cNvCxnSpPr>
          <p:nvPr/>
        </p:nvCxnSpPr>
        <p:spPr>
          <a:xfrm>
            <a:off x="5034683" y="3897842"/>
            <a:ext cx="0" cy="12008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F6306AB9-8267-BC47-80CF-DF59C9718DD1}"/>
              </a:ext>
            </a:extLst>
          </p:cNvPr>
          <p:cNvCxnSpPr>
            <a:cxnSpLocks/>
          </p:cNvCxnSpPr>
          <p:nvPr/>
        </p:nvCxnSpPr>
        <p:spPr>
          <a:xfrm>
            <a:off x="5034683" y="3884534"/>
            <a:ext cx="18172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EB6A7B48-40F4-8E46-893C-BDF1E4E082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7888" y="4934058"/>
            <a:ext cx="1778246" cy="177824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EF9E8CD-D9A9-3243-A26A-4B5646F010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4860" y="2811316"/>
            <a:ext cx="1693210" cy="169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97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DCA522-4E95-314D-8671-C1572F5F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  <a:latin typeface="Helvetica" pitchFamily="2" charset="0"/>
              </a:rPr>
              <a:t>Client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9C7C14-FE92-ED4D-82AC-987037700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200" dirty="0">
                <a:latin typeface="Helvetica" pitchFamily="2" charset="0"/>
              </a:rPr>
              <a:t> </a:t>
            </a:r>
            <a:r>
              <a:rPr lang="fr-FR" sz="3200" dirty="0" err="1">
                <a:latin typeface="Helvetica" pitchFamily="2" charset="0"/>
              </a:rPr>
              <a:t>Parse</a:t>
            </a:r>
            <a:r>
              <a:rPr lang="fr-FR" sz="3200" dirty="0">
                <a:latin typeface="Helvetica" pitchFamily="2" charset="0"/>
              </a:rPr>
              <a:t> JSON des données envoyées par </a:t>
            </a:r>
            <a:r>
              <a:rPr lang="fr-FR" sz="3200" dirty="0" err="1">
                <a:latin typeface="Helvetica" pitchFamily="2" charset="0"/>
              </a:rPr>
              <a:t>Node</a:t>
            </a:r>
            <a:endParaRPr lang="fr-FR" sz="3200" dirty="0">
              <a:latin typeface="Helvetica" pitchFamily="2" charset="0"/>
            </a:endParaRPr>
          </a:p>
          <a:p>
            <a:r>
              <a:rPr lang="fr-FR" sz="3200" dirty="0">
                <a:latin typeface="Helvetica" pitchFamily="2" charset="0"/>
              </a:rPr>
              <a:t> Manager de quiz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1261A0-19DA-844D-BE66-A371D0BD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Helvetica" pitchFamily="2" charset="0"/>
              </a:rPr>
              <a:pPr/>
              <a:t>9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916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{5F685349-A608-4F41-B08D-4D0F96C6B6B9}tf10001121</Template>
  <TotalTime>279</TotalTime>
  <Words>378</Words>
  <Application>Microsoft Macintosh PowerPoint</Application>
  <PresentationFormat>Grand écran</PresentationFormat>
  <Paragraphs>165</Paragraphs>
  <Slides>25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Calibri</vt:lpstr>
      <vt:lpstr>Century Gothic</vt:lpstr>
      <vt:lpstr>Helvetica</vt:lpstr>
      <vt:lpstr>Wingdings 2</vt:lpstr>
      <vt:lpstr>Concis</vt:lpstr>
      <vt:lpstr> Projet Logiciel YourQuiz</vt:lpstr>
      <vt:lpstr>Plan</vt:lpstr>
      <vt:lpstr>Technique</vt:lpstr>
      <vt:lpstr>Rappel des besoins</vt:lpstr>
      <vt:lpstr>Analyse</vt:lpstr>
      <vt:lpstr>Conception</vt:lpstr>
      <vt:lpstr>    Réalisation &amp; Technologies - Serveur</vt:lpstr>
      <vt:lpstr>Réalisation &amp; Technologies - Client</vt:lpstr>
      <vt:lpstr>Client Web</vt:lpstr>
      <vt:lpstr>Android</vt:lpstr>
      <vt:lpstr>Serveur développement</vt:lpstr>
      <vt:lpstr>Cloud</vt:lpstr>
      <vt:lpstr>Tests</vt:lpstr>
      <vt:lpstr>Tests – API REST</vt:lpstr>
      <vt:lpstr>Tests – Charge</vt:lpstr>
      <vt:lpstr>Tests – Charge</vt:lpstr>
      <vt:lpstr>Méthodologie</vt:lpstr>
      <vt:lpstr>Catalogues des besoins</vt:lpstr>
      <vt:lpstr>Itérations</vt:lpstr>
      <vt:lpstr>Pratiques agiles</vt:lpstr>
      <vt:lpstr>Outils</vt:lpstr>
      <vt:lpstr>Contributions des membres</vt:lpstr>
      <vt:lpstr>Problèmes</vt:lpstr>
      <vt:lpstr>Démonstration</vt:lpstr>
      <vt:lpstr>Questions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YourQuiz</dc:title>
  <dc:creator>Constant Matthieu</dc:creator>
  <cp:lastModifiedBy>Constant Matthieu</cp:lastModifiedBy>
  <cp:revision>54</cp:revision>
  <dcterms:created xsi:type="dcterms:W3CDTF">2018-04-18T11:12:34Z</dcterms:created>
  <dcterms:modified xsi:type="dcterms:W3CDTF">2018-04-19T13:36:13Z</dcterms:modified>
</cp:coreProperties>
</file>